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312" r:id="rId6"/>
    <p:sldId id="315" r:id="rId7"/>
    <p:sldId id="314" r:id="rId8"/>
    <p:sldId id="319" r:id="rId9"/>
    <p:sldId id="266" r:id="rId10"/>
    <p:sldId id="261" r:id="rId11"/>
    <p:sldId id="316" r:id="rId12"/>
    <p:sldId id="321" r:id="rId13"/>
    <p:sldId id="259" r:id="rId14"/>
    <p:sldId id="322" r:id="rId15"/>
    <p:sldId id="323" r:id="rId16"/>
    <p:sldId id="317" r:id="rId17"/>
    <p:sldId id="324" r:id="rId18"/>
    <p:sldId id="320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Nunito Light" pitchFamily="2" charset="-52"/>
      <p:regular r:id="rId26"/>
      <p:italic r:id="rId27"/>
    </p:embeddedFont>
    <p:embeddedFont>
      <p:font typeface="Raleway ExtraBold" pitchFamily="2" charset="-52"/>
      <p:bold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3B4B3-F150-4A64-BDB5-513C8B1BAA3E}">
  <a:tblStyle styleId="{8D63B4B3-F150-4A64-BDB5-513C8B1BA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3EC6C-1D32-4ABC-A344-34A76BB441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263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b74c86f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b74c86f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5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9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fb74c86f7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fb74c86f7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50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3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716888" y="1160050"/>
            <a:ext cx="7704000" cy="3455700"/>
            <a:chOff x="716888" y="1160050"/>
            <a:chExt cx="7704000" cy="3455700"/>
          </a:xfrm>
        </p:grpSpPr>
        <p:sp>
          <p:nvSpPr>
            <p:cNvPr id="39" name="Google Shape;39;p4"/>
            <p:cNvSpPr/>
            <p:nvPr/>
          </p:nvSpPr>
          <p:spPr>
            <a:xfrm>
              <a:off x="716888" y="1160050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7832987" y="1312460"/>
              <a:ext cx="106800" cy="10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989745" y="1312460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146504" y="1312460"/>
              <a:ext cx="106800" cy="10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025051" y="4298282"/>
              <a:ext cx="395836" cy="317468"/>
              <a:chOff x="7773503" y="3987878"/>
              <a:chExt cx="395836" cy="317468"/>
            </a:xfrm>
          </p:grpSpPr>
          <p:sp>
            <p:nvSpPr>
              <p:cNvPr id="44" name="Google Shape;44;p4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82585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246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 flipH="1"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82" name="Google Shape;82;p9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2038200" y="142824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3107998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2542200" y="2398658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m2WD3xl/pl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843900"/>
            <a:ext cx="7704000" cy="3455700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6"/>
            <p:cNvGrpSpPr/>
            <p:nvPr/>
          </p:nvGrpSpPr>
          <p:grpSpPr>
            <a:xfrm>
              <a:off x="7853662" y="993960"/>
              <a:ext cx="420286" cy="106769"/>
              <a:chOff x="2098350" y="467225"/>
              <a:chExt cx="817200" cy="207600"/>
            </a:xfrm>
          </p:grpSpPr>
          <p:sp>
            <p:nvSpPr>
              <p:cNvPr id="344" name="Google Shape;344;p3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" name="Google Shape;350;p36"/>
          <p:cNvSpPr/>
          <p:nvPr/>
        </p:nvSpPr>
        <p:spPr>
          <a:xfrm>
            <a:off x="2602385" y="3300424"/>
            <a:ext cx="3743912" cy="84044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717644" y="1103087"/>
            <a:ext cx="7580956" cy="1996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E-bazar.net</a:t>
            </a:r>
            <a:br>
              <a:rPr lang="en-US" sz="7000" dirty="0">
                <a:solidFill>
                  <a:schemeClr val="accent1"/>
                </a:solidFill>
              </a:rPr>
            </a:br>
            <a:r>
              <a:rPr lang="en-US" sz="1100" dirty="0">
                <a:solidFill>
                  <a:schemeClr val="accent1"/>
                </a:solidFill>
                <a:latin typeface="+mj-lt"/>
              </a:rPr>
              <a:t>Marketplace</a:t>
            </a:r>
            <a:endParaRPr sz="1100" dirty="0">
              <a:solidFill>
                <a:schemeClr val="accen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subTitle" idx="1"/>
          </p:nvPr>
        </p:nvSpPr>
        <p:spPr>
          <a:xfrm>
            <a:off x="2209941" y="351652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Back-end Dev. : Madikhan Sadykov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Mobile Dev. : Nurbolat Nurzhanov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Front-end Dev. : Abdul-Madi Erkanat</a:t>
            </a:r>
            <a:endParaRPr sz="1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81069-2D27-40B0-80AC-6228BC7E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65" y="0"/>
            <a:ext cx="9205665" cy="5143500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214570" y="122642"/>
            <a:ext cx="17677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atin typeface="Raleway ExtraBold" pitchFamily="2" charset="-52"/>
              </a:rPr>
              <a:t>ERD</a:t>
            </a:r>
            <a:endParaRPr lang="en-US" sz="4000" dirty="0">
              <a:solidFill>
                <a:schemeClr val="lt2"/>
              </a:solidFill>
              <a:latin typeface="Raleway ExtraBold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B3A88F-8FDE-47D3-9015-49BE93CA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4" y="504189"/>
            <a:ext cx="8101852" cy="4639311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640886" y="-13447"/>
            <a:ext cx="5329333" cy="484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lt2"/>
                </a:solidFill>
                <a:latin typeface="Raleway ExtraBold" pitchFamily="2" charset="-52"/>
              </a:rPr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21404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0EC317-3BBF-D506-E6D3-D79DBFE90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745A1E-25BE-FE05-63A9-B4946645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29658DA-B37A-142B-34A8-EE55EE1B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>
            <a:spLocks noGrp="1"/>
          </p:cNvSpPr>
          <p:nvPr>
            <p:ph type="title"/>
          </p:nvPr>
        </p:nvSpPr>
        <p:spPr>
          <a:xfrm>
            <a:off x="2654564" y="-161916"/>
            <a:ext cx="3492300" cy="782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Result </a:t>
            </a:r>
            <a:endParaRPr sz="4800" dirty="0"/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35A124B0-07E6-41B6-A46F-F241EC559D9F}"/>
              </a:ext>
            </a:extLst>
          </p:cNvPr>
          <p:cNvSpPr txBox="1">
            <a:spLocks/>
          </p:cNvSpPr>
          <p:nvPr/>
        </p:nvSpPr>
        <p:spPr>
          <a:xfrm>
            <a:off x="7033320" y="4574953"/>
            <a:ext cx="1949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7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hlinkClick r:id="rId3"/>
              </a:rPr>
              <a:t>PLAN | Trello</a:t>
            </a: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29DE3-03B8-F419-B4E0-4256798D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983"/>
            <a:ext cx="9144000" cy="4058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312345-A1A0-42F0-FEAF-6C14D2EE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71998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1A394-9F4C-16D2-4062-EA706400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0"/>
            <a:ext cx="4265031" cy="2571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1405-8344-BF86-FCB2-0D925727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280"/>
            <a:ext cx="4571999" cy="2571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D80CEA-EC23-CC37-CE23-4A033D797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571748"/>
            <a:ext cx="4572001" cy="2571752"/>
          </a:xfrm>
          <a:prstGeom prst="rect">
            <a:avLst/>
          </a:prstGeom>
        </p:spPr>
      </p:pic>
      <p:sp>
        <p:nvSpPr>
          <p:cNvPr id="12" name="Google Shape;429;p39">
            <a:extLst>
              <a:ext uri="{FF2B5EF4-FFF2-40B4-BE49-F238E27FC236}">
                <a16:creationId xmlns:a16="http://schemas.microsoft.com/office/drawing/2014/main" id="{B034D11D-4C07-5120-D272-E601122C6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4442" y="293097"/>
            <a:ext cx="2777557" cy="992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Weekly meetings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3028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0DB-C5B6-9D1C-767A-00DF047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F537C-9400-8567-FE63-F4327CB2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28169" cy="2342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73551-90E2-ACA7-A908-FFF70E32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68" y="28464"/>
            <a:ext cx="4715832" cy="23138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DD1078-A79B-0E00-DEED-34BBFCB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29" y="2342271"/>
            <a:ext cx="4526625" cy="28012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E26E13-3A85-58B4-7F38-827B4467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34" y="2342271"/>
            <a:ext cx="4669965" cy="28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Risk tasks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1324535" y="1025212"/>
            <a:ext cx="6793794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Fetching data from </a:t>
            </a:r>
            <a:r>
              <a:rPr lang="en-US" sz="2000" dirty="0" err="1"/>
              <a:t>nodejs</a:t>
            </a:r>
            <a:r>
              <a:rPr lang="en-US" sz="2000" dirty="0"/>
              <a:t> </a:t>
            </a:r>
            <a:r>
              <a:rPr lang="en-US" sz="2000" dirty="0" err="1"/>
              <a:t>api</a:t>
            </a:r>
            <a:r>
              <a:rPr lang="en-US" sz="2000" dirty="0"/>
              <a:t> </a:t>
            </a:r>
          </a:p>
          <a:p>
            <a:pPr marL="127000" indent="0" algn="l" fontAlgn="base">
              <a:buNone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Import the http package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Make a network request using the http package</a:t>
            </a:r>
          </a:p>
          <a:p>
            <a:pPr marL="12700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urw-din"/>
              </a:rPr>
              <a:t>Convert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the response into custom Dart object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Display the data in a suitable format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609600" indent="-457200">
              <a:buSzPts val="1200"/>
            </a:pPr>
            <a:r>
              <a:rPr lang="en-US" sz="2000" dirty="0"/>
              <a:t>Working with google maps</a:t>
            </a:r>
          </a:p>
          <a:p>
            <a:pPr marL="609600" indent="-457200">
              <a:buSzPts val="1200"/>
            </a:pPr>
            <a:endParaRPr lang="en-US" sz="2000" dirty="0"/>
          </a:p>
          <a:p>
            <a:pPr marL="152400" indent="0">
              <a:buSzPts val="1200"/>
              <a:buNone/>
            </a:pPr>
            <a:r>
              <a:rPr lang="en-US" dirty="0"/>
              <a:t>Get an API key at https://cloud.google.com/maps-platform/. Enable Google Map SDK for each platform.</a:t>
            </a:r>
          </a:p>
        </p:txBody>
      </p:sp>
    </p:spTree>
    <p:extLst>
      <p:ext uri="{BB962C8B-B14F-4D97-AF65-F5344CB8AC3E}">
        <p14:creationId xmlns:p14="http://schemas.microsoft.com/office/powerpoint/2010/main" val="195569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0DE718-F346-D7D6-D6BB-84D85A92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43" y="226888"/>
            <a:ext cx="2397206" cy="4387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A112A-9B05-32D1-3ACB-25B9BD96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226889"/>
            <a:ext cx="2143987" cy="43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0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7A6A0-00EE-3771-22DA-F14493DA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81728-930C-E487-B084-CC2E6079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800" dirty="0"/>
              <a:t>Expected: well-coordinated teamwork.</a:t>
            </a:r>
          </a:p>
          <a:p>
            <a:pPr marL="127000" indent="0">
              <a:buNone/>
            </a:pPr>
            <a:r>
              <a:rPr lang="en-US" sz="1800" dirty="0"/>
              <a:t>Planned: to complete the project successfully.</a:t>
            </a:r>
          </a:p>
          <a:p>
            <a:pPr marL="127000" indent="0">
              <a:buNone/>
            </a:pPr>
            <a:r>
              <a:rPr lang="en-US" sz="1800" dirty="0"/>
              <a:t>It turned out: to implement the project according to the tasks set.</a:t>
            </a:r>
          </a:p>
          <a:p>
            <a:pPr marL="127000" indent="0">
              <a:buNone/>
            </a:pPr>
            <a:r>
              <a:rPr lang="en-US" sz="1800" dirty="0"/>
              <a:t>Learned:</a:t>
            </a:r>
          </a:p>
          <a:p>
            <a:pPr marL="127000" indent="0">
              <a:buNone/>
            </a:pPr>
            <a:r>
              <a:rPr lang="en-US" sz="1800" dirty="0"/>
              <a:t>● work in a team;</a:t>
            </a:r>
          </a:p>
          <a:p>
            <a:pPr marL="127000" indent="0">
              <a:buNone/>
            </a:pPr>
            <a:r>
              <a:rPr lang="en-US" sz="1800" dirty="0"/>
              <a:t>● agile methodology;</a:t>
            </a:r>
          </a:p>
          <a:p>
            <a:pPr marL="127000" indent="0">
              <a:buNone/>
            </a:pPr>
            <a:r>
              <a:rPr lang="en-US" sz="1800" dirty="0"/>
              <a:t>● connect web applications with mobile</a:t>
            </a:r>
          </a:p>
          <a:p>
            <a:pPr marL="127000" indent="0">
              <a:buNone/>
            </a:pPr>
            <a:r>
              <a:rPr lang="en-US" sz="1800" dirty="0"/>
              <a:t>● work with </a:t>
            </a:r>
            <a:r>
              <a:rPr lang="en-US" sz="1800" dirty="0" err="1"/>
              <a:t>github</a:t>
            </a:r>
            <a:r>
              <a:rPr lang="en-US" sz="1800" dirty="0"/>
              <a:t> in a team</a:t>
            </a:r>
          </a:p>
          <a:p>
            <a:pPr marL="127000" indent="0">
              <a:buNone/>
            </a:pPr>
            <a:r>
              <a:rPr lang="en-US" sz="1800" dirty="0"/>
              <a:t>● deploy to the cloud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499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Short description about E-bazar.net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This is simple marketplace where was placed products for example clothes with its prices and reviews and photos. This market allows you sign in / sign up and add products to cart and make an order. </a:t>
            </a:r>
            <a:endParaRPr lang="kk-KZ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987584" y="1639654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Goals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33016" y="181758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a mobile version of the store</a:t>
            </a:r>
            <a:endParaRPr dirty="0"/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44090" y="343200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Gain teamwork experience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929684" y="345403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agile methodology</a:t>
            </a:r>
            <a:endParaRPr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4963134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C1EA99-6116-41A3-84CA-D1429CC8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400" y="1808822"/>
            <a:ext cx="2971754" cy="365700"/>
          </a:xfrm>
        </p:spPr>
        <p:txBody>
          <a:bodyPr/>
          <a:lstStyle/>
          <a:p>
            <a:r>
              <a:rPr lang="en-US" dirty="0"/>
              <a:t>Develop a web version of the store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and roles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2;p56">
            <a:extLst>
              <a:ext uri="{FF2B5EF4-FFF2-40B4-BE49-F238E27FC236}">
                <a16:creationId xmlns:a16="http://schemas.microsoft.com/office/drawing/2014/main" id="{DC3EBB7D-E1CB-461F-BE0E-95F097F5F6A5}"/>
              </a:ext>
            </a:extLst>
          </p:cNvPr>
          <p:cNvSpPr txBox="1">
            <a:spLocks/>
          </p:cNvSpPr>
          <p:nvPr/>
        </p:nvSpPr>
        <p:spPr>
          <a:xfrm>
            <a:off x="723295" y="-333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Raleway ExtraBold" pitchFamily="2" charset="-52"/>
              </a:rPr>
              <a:t>Our team MNM</a:t>
            </a:r>
          </a:p>
        </p:txBody>
      </p:sp>
      <p:grpSp>
        <p:nvGrpSpPr>
          <p:cNvPr id="43" name="Google Shape;1292;p56">
            <a:extLst>
              <a:ext uri="{FF2B5EF4-FFF2-40B4-BE49-F238E27FC236}">
                <a16:creationId xmlns:a16="http://schemas.microsoft.com/office/drawing/2014/main" id="{6E43907B-724D-4C3A-8C83-0295F7CA99DC}"/>
              </a:ext>
            </a:extLst>
          </p:cNvPr>
          <p:cNvGrpSpPr/>
          <p:nvPr/>
        </p:nvGrpSpPr>
        <p:grpSpPr>
          <a:xfrm>
            <a:off x="28010" y="426504"/>
            <a:ext cx="4518995" cy="1622538"/>
            <a:chOff x="699805" y="1120707"/>
            <a:chExt cx="4518995" cy="1622538"/>
          </a:xfrm>
        </p:grpSpPr>
        <p:sp>
          <p:nvSpPr>
            <p:cNvPr id="44" name="Google Shape;1293;p56">
              <a:extLst>
                <a:ext uri="{FF2B5EF4-FFF2-40B4-BE49-F238E27FC236}">
                  <a16:creationId xmlns:a16="http://schemas.microsoft.com/office/drawing/2014/main" id="{425C6EE3-C968-4C4C-9184-E2F882727639}"/>
                </a:ext>
              </a:extLst>
            </p:cNvPr>
            <p:cNvSpPr/>
            <p:nvPr/>
          </p:nvSpPr>
          <p:spPr>
            <a:xfrm>
              <a:off x="699805" y="1120707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oogle Shape;1294;p56">
              <a:extLst>
                <a:ext uri="{FF2B5EF4-FFF2-40B4-BE49-F238E27FC236}">
                  <a16:creationId xmlns:a16="http://schemas.microsoft.com/office/drawing/2014/main" id="{A4D12081-10B3-4FC9-9F11-9C6862DD483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49" name="Google Shape;1295;p56">
                <a:extLst>
                  <a:ext uri="{FF2B5EF4-FFF2-40B4-BE49-F238E27FC236}">
                    <a16:creationId xmlns:a16="http://schemas.microsoft.com/office/drawing/2014/main" id="{D1462C11-B879-40EE-8FD0-B4A4C1B4C76D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96;p56">
                <a:extLst>
                  <a:ext uri="{FF2B5EF4-FFF2-40B4-BE49-F238E27FC236}">
                    <a16:creationId xmlns:a16="http://schemas.microsoft.com/office/drawing/2014/main" id="{96D1AE5F-F364-47C2-A3FC-9874B66C6166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97;p56">
                <a:extLst>
                  <a:ext uri="{FF2B5EF4-FFF2-40B4-BE49-F238E27FC236}">
                    <a16:creationId xmlns:a16="http://schemas.microsoft.com/office/drawing/2014/main" id="{767F4EEE-B366-4C00-A734-6A4543E1ED2E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298;p56">
              <a:extLst>
                <a:ext uri="{FF2B5EF4-FFF2-40B4-BE49-F238E27FC236}">
                  <a16:creationId xmlns:a16="http://schemas.microsoft.com/office/drawing/2014/main" id="{97A3D918-6F58-4D0F-BDE8-E7B2C8DDB4B7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47" name="Google Shape;1299;p56">
                <a:extLst>
                  <a:ext uri="{FF2B5EF4-FFF2-40B4-BE49-F238E27FC236}">
                    <a16:creationId xmlns:a16="http://schemas.microsoft.com/office/drawing/2014/main" id="{F7163E26-0E57-441C-853F-FBA233930D31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00;p56">
                <a:extLst>
                  <a:ext uri="{FF2B5EF4-FFF2-40B4-BE49-F238E27FC236}">
                    <a16:creationId xmlns:a16="http://schemas.microsoft.com/office/drawing/2014/main" id="{E7ADA6BC-F7CD-4B57-AC6B-91457537C537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303;p56">
            <a:extLst>
              <a:ext uri="{FF2B5EF4-FFF2-40B4-BE49-F238E27FC236}">
                <a16:creationId xmlns:a16="http://schemas.microsoft.com/office/drawing/2014/main" id="{79B92285-FAF2-4097-9E5A-10FD4E2CB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840" y="658301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7A731"/>
                </a:solidFill>
              </a:rPr>
              <a:t>Madikhan Sadykov</a:t>
            </a:r>
            <a:endParaRPr sz="1800" dirty="0">
              <a:solidFill>
                <a:srgbClr val="F7A731"/>
              </a:solidFill>
            </a:endParaRPr>
          </a:p>
        </p:txBody>
      </p:sp>
      <p:sp>
        <p:nvSpPr>
          <p:cNvPr id="54" name="Google Shape;1304;p56">
            <a:extLst>
              <a:ext uri="{FF2B5EF4-FFF2-40B4-BE49-F238E27FC236}">
                <a16:creationId xmlns:a16="http://schemas.microsoft.com/office/drawing/2014/main" id="{A63AB8B4-D4E7-40BB-AD83-37FDEDA604FA}"/>
              </a:ext>
            </a:extLst>
          </p:cNvPr>
          <p:cNvSpPr txBox="1">
            <a:spLocks/>
          </p:cNvSpPr>
          <p:nvPr/>
        </p:nvSpPr>
        <p:spPr>
          <a:xfrm>
            <a:off x="1867965" y="1160426"/>
            <a:ext cx="2518229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Back-end Developer (Node.js,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Mongo.db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grpSp>
        <p:nvGrpSpPr>
          <p:cNvPr id="81" name="Google Shape;1292;p56">
            <a:extLst>
              <a:ext uri="{FF2B5EF4-FFF2-40B4-BE49-F238E27FC236}">
                <a16:creationId xmlns:a16="http://schemas.microsoft.com/office/drawing/2014/main" id="{A7AEAAB5-4280-4A16-BB72-04E79D9EB21B}"/>
              </a:ext>
            </a:extLst>
          </p:cNvPr>
          <p:cNvGrpSpPr/>
          <p:nvPr/>
        </p:nvGrpSpPr>
        <p:grpSpPr>
          <a:xfrm>
            <a:off x="4542316" y="1770300"/>
            <a:ext cx="4494000" cy="1602900"/>
            <a:chOff x="724800" y="1140345"/>
            <a:chExt cx="4494000" cy="1602900"/>
          </a:xfrm>
        </p:grpSpPr>
        <p:sp>
          <p:nvSpPr>
            <p:cNvPr id="82" name="Google Shape;1293;p56">
              <a:extLst>
                <a:ext uri="{FF2B5EF4-FFF2-40B4-BE49-F238E27FC236}">
                  <a16:creationId xmlns:a16="http://schemas.microsoft.com/office/drawing/2014/main" id="{67559D82-1387-4F3E-B833-F4EE40D85550}"/>
                </a:ext>
              </a:extLst>
            </p:cNvPr>
            <p:cNvSpPr/>
            <p:nvPr/>
          </p:nvSpPr>
          <p:spPr>
            <a:xfrm>
              <a:off x="724800" y="1140345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" name="Google Shape;1294;p56">
              <a:extLst>
                <a:ext uri="{FF2B5EF4-FFF2-40B4-BE49-F238E27FC236}">
                  <a16:creationId xmlns:a16="http://schemas.microsoft.com/office/drawing/2014/main" id="{48B63FCF-6550-49D8-B2AA-8A7F5F47558D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87" name="Google Shape;1295;p56">
                <a:extLst>
                  <a:ext uri="{FF2B5EF4-FFF2-40B4-BE49-F238E27FC236}">
                    <a16:creationId xmlns:a16="http://schemas.microsoft.com/office/drawing/2014/main" id="{677921E3-72A2-449B-9960-8CEC48F7DB2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96;p56">
                <a:extLst>
                  <a:ext uri="{FF2B5EF4-FFF2-40B4-BE49-F238E27FC236}">
                    <a16:creationId xmlns:a16="http://schemas.microsoft.com/office/drawing/2014/main" id="{FE3804A5-3B22-4D3D-B8DE-F3E59D75B1F2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97;p56">
                <a:extLst>
                  <a:ext uri="{FF2B5EF4-FFF2-40B4-BE49-F238E27FC236}">
                    <a16:creationId xmlns:a16="http://schemas.microsoft.com/office/drawing/2014/main" id="{3B7EE4B9-5B5D-4BFB-BFF1-34CD01EE946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298;p56">
              <a:extLst>
                <a:ext uri="{FF2B5EF4-FFF2-40B4-BE49-F238E27FC236}">
                  <a16:creationId xmlns:a16="http://schemas.microsoft.com/office/drawing/2014/main" id="{CDF30C7A-33A5-4919-97D9-8A7C7356A9D8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85" name="Google Shape;1299;p56">
                <a:extLst>
                  <a:ext uri="{FF2B5EF4-FFF2-40B4-BE49-F238E27FC236}">
                    <a16:creationId xmlns:a16="http://schemas.microsoft.com/office/drawing/2014/main" id="{C98F58F2-035B-44EF-AA89-C335CC444BC4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00;p56">
                <a:extLst>
                  <a:ext uri="{FF2B5EF4-FFF2-40B4-BE49-F238E27FC236}">
                    <a16:creationId xmlns:a16="http://schemas.microsoft.com/office/drawing/2014/main" id="{B4DA0B0B-ED2E-424B-86A7-376F84B55BD9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1303;p56">
            <a:extLst>
              <a:ext uri="{FF2B5EF4-FFF2-40B4-BE49-F238E27FC236}">
                <a16:creationId xmlns:a16="http://schemas.microsoft.com/office/drawing/2014/main" id="{397557F0-AAEE-4D15-93A1-2029AF1936B9}"/>
              </a:ext>
            </a:extLst>
          </p:cNvPr>
          <p:cNvSpPr txBox="1">
            <a:spLocks/>
          </p:cNvSpPr>
          <p:nvPr/>
        </p:nvSpPr>
        <p:spPr>
          <a:xfrm>
            <a:off x="6307139" y="2046389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olidFill>
                  <a:schemeClr val="accent4"/>
                </a:solidFill>
              </a:rPr>
              <a:t>Nurbolat</a:t>
            </a:r>
            <a:r>
              <a:rPr lang="kk-KZ" sz="1800" dirty="0">
                <a:solidFill>
                  <a:schemeClr val="accent4"/>
                </a:solidFill>
              </a:rPr>
              <a:t> </a:t>
            </a:r>
            <a:r>
              <a:rPr lang="en-US" sz="1800" dirty="0">
                <a:solidFill>
                  <a:schemeClr val="accent4"/>
                </a:solidFill>
              </a:rPr>
              <a:t>Nurzhanov</a:t>
            </a:r>
          </a:p>
        </p:txBody>
      </p:sp>
      <p:sp>
        <p:nvSpPr>
          <p:cNvPr id="92" name="Google Shape;1304;p56">
            <a:extLst>
              <a:ext uri="{FF2B5EF4-FFF2-40B4-BE49-F238E27FC236}">
                <a16:creationId xmlns:a16="http://schemas.microsoft.com/office/drawing/2014/main" id="{90C34A59-9FDC-484D-B71F-7132BA6C748A}"/>
              </a:ext>
            </a:extLst>
          </p:cNvPr>
          <p:cNvSpPr txBox="1">
            <a:spLocks/>
          </p:cNvSpPr>
          <p:nvPr/>
        </p:nvSpPr>
        <p:spPr>
          <a:xfrm>
            <a:off x="6361406" y="2553063"/>
            <a:ext cx="195808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Mobile Developer (Flutter, Dart)</a:t>
            </a:r>
          </a:p>
        </p:txBody>
      </p:sp>
      <p:sp>
        <p:nvSpPr>
          <p:cNvPr id="93" name="Google Shape;1308;p56">
            <a:extLst>
              <a:ext uri="{FF2B5EF4-FFF2-40B4-BE49-F238E27FC236}">
                <a16:creationId xmlns:a16="http://schemas.microsoft.com/office/drawing/2014/main" id="{A3D6EDBF-12D2-490A-B4FC-594B04B36103}"/>
              </a:ext>
            </a:extLst>
          </p:cNvPr>
          <p:cNvSpPr/>
          <p:nvPr/>
        </p:nvSpPr>
        <p:spPr>
          <a:xfrm>
            <a:off x="5236809" y="2864088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292;p56">
            <a:extLst>
              <a:ext uri="{FF2B5EF4-FFF2-40B4-BE49-F238E27FC236}">
                <a16:creationId xmlns:a16="http://schemas.microsoft.com/office/drawing/2014/main" id="{734F8930-CD6B-4049-A22F-0BB23D698B7E}"/>
              </a:ext>
            </a:extLst>
          </p:cNvPr>
          <p:cNvGrpSpPr/>
          <p:nvPr/>
        </p:nvGrpSpPr>
        <p:grpSpPr>
          <a:xfrm>
            <a:off x="28010" y="3352380"/>
            <a:ext cx="4494000" cy="1604632"/>
            <a:chOff x="752810" y="1138613"/>
            <a:chExt cx="4494000" cy="1604632"/>
          </a:xfrm>
        </p:grpSpPr>
        <p:sp>
          <p:nvSpPr>
            <p:cNvPr id="120" name="Google Shape;1293;p56">
              <a:extLst>
                <a:ext uri="{FF2B5EF4-FFF2-40B4-BE49-F238E27FC236}">
                  <a16:creationId xmlns:a16="http://schemas.microsoft.com/office/drawing/2014/main" id="{F8203159-27A4-4743-8604-35B2C93F4C6A}"/>
                </a:ext>
              </a:extLst>
            </p:cNvPr>
            <p:cNvSpPr/>
            <p:nvPr/>
          </p:nvSpPr>
          <p:spPr>
            <a:xfrm>
              <a:off x="752810" y="1138613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94;p56">
              <a:extLst>
                <a:ext uri="{FF2B5EF4-FFF2-40B4-BE49-F238E27FC236}">
                  <a16:creationId xmlns:a16="http://schemas.microsoft.com/office/drawing/2014/main" id="{8AB30912-956C-4DC3-A512-0F6A725CA75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125" name="Google Shape;1295;p56">
                <a:extLst>
                  <a:ext uri="{FF2B5EF4-FFF2-40B4-BE49-F238E27FC236}">
                    <a16:creationId xmlns:a16="http://schemas.microsoft.com/office/drawing/2014/main" id="{956D9615-E6F0-4792-AC89-B4046728CDF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96;p56">
                <a:extLst>
                  <a:ext uri="{FF2B5EF4-FFF2-40B4-BE49-F238E27FC236}">
                    <a16:creationId xmlns:a16="http://schemas.microsoft.com/office/drawing/2014/main" id="{07FC5CEA-EF2D-4804-91F8-716B896481C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97;p56">
                <a:extLst>
                  <a:ext uri="{FF2B5EF4-FFF2-40B4-BE49-F238E27FC236}">
                    <a16:creationId xmlns:a16="http://schemas.microsoft.com/office/drawing/2014/main" id="{56E12EB7-6261-4881-82EE-1979F258F37A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98;p56">
              <a:extLst>
                <a:ext uri="{FF2B5EF4-FFF2-40B4-BE49-F238E27FC236}">
                  <a16:creationId xmlns:a16="http://schemas.microsoft.com/office/drawing/2014/main" id="{E907F1A3-174D-415F-9661-986D8BC1BA7F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123" name="Google Shape;1299;p56">
                <a:extLst>
                  <a:ext uri="{FF2B5EF4-FFF2-40B4-BE49-F238E27FC236}">
                    <a16:creationId xmlns:a16="http://schemas.microsoft.com/office/drawing/2014/main" id="{B6B8FB09-AED4-4A8B-804D-AF54882966B9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00;p56">
                <a:extLst>
                  <a:ext uri="{FF2B5EF4-FFF2-40B4-BE49-F238E27FC236}">
                    <a16:creationId xmlns:a16="http://schemas.microsoft.com/office/drawing/2014/main" id="{FE832CE4-92A3-4DED-90AE-36120931429E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303;p56">
            <a:extLst>
              <a:ext uri="{FF2B5EF4-FFF2-40B4-BE49-F238E27FC236}">
                <a16:creationId xmlns:a16="http://schemas.microsoft.com/office/drawing/2014/main" id="{8B0888B0-503B-420F-BD0F-10324BBD7E7B}"/>
              </a:ext>
            </a:extLst>
          </p:cNvPr>
          <p:cNvSpPr txBox="1">
            <a:spLocks/>
          </p:cNvSpPr>
          <p:nvPr/>
        </p:nvSpPr>
        <p:spPr>
          <a:xfrm>
            <a:off x="1868527" y="3602612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Madi Erkanat</a:t>
            </a:r>
          </a:p>
        </p:txBody>
      </p:sp>
      <p:sp>
        <p:nvSpPr>
          <p:cNvPr id="130" name="Google Shape;1304;p56">
            <a:extLst>
              <a:ext uri="{FF2B5EF4-FFF2-40B4-BE49-F238E27FC236}">
                <a16:creationId xmlns:a16="http://schemas.microsoft.com/office/drawing/2014/main" id="{FED015D9-5671-47E3-90B1-1EABBB5FBE09}"/>
              </a:ext>
            </a:extLst>
          </p:cNvPr>
          <p:cNvSpPr txBox="1">
            <a:spLocks/>
          </p:cNvSpPr>
          <p:nvPr/>
        </p:nvSpPr>
        <p:spPr>
          <a:xfrm>
            <a:off x="1878998" y="4090844"/>
            <a:ext cx="227931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Front-end Developer 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(Html, CSS, JavaScript)</a:t>
            </a:r>
          </a:p>
        </p:txBody>
      </p:sp>
      <p:sp>
        <p:nvSpPr>
          <p:cNvPr id="131" name="Google Shape;1308;p56">
            <a:extLst>
              <a:ext uri="{FF2B5EF4-FFF2-40B4-BE49-F238E27FC236}">
                <a16:creationId xmlns:a16="http://schemas.microsoft.com/office/drawing/2014/main" id="{06B6C943-977C-4CC4-8824-CDB3D68182EC}"/>
              </a:ext>
            </a:extLst>
          </p:cNvPr>
          <p:cNvSpPr/>
          <p:nvPr/>
        </p:nvSpPr>
        <p:spPr>
          <a:xfrm>
            <a:off x="715311" y="4463079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309;p56">
            <a:extLst>
              <a:ext uri="{FF2B5EF4-FFF2-40B4-BE49-F238E27FC236}">
                <a16:creationId xmlns:a16="http://schemas.microsoft.com/office/drawing/2014/main" id="{50A8FF6C-E29A-4D9C-A164-F02B1E406D76}"/>
              </a:ext>
            </a:extLst>
          </p:cNvPr>
          <p:cNvSpPr/>
          <p:nvPr/>
        </p:nvSpPr>
        <p:spPr>
          <a:xfrm>
            <a:off x="723613" y="1502882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570;p43">
            <a:extLst>
              <a:ext uri="{FF2B5EF4-FFF2-40B4-BE49-F238E27FC236}">
                <a16:creationId xmlns:a16="http://schemas.microsoft.com/office/drawing/2014/main" id="{D9B1A698-4AC3-438B-8E28-06BD3E82149D}"/>
              </a:ext>
            </a:extLst>
          </p:cNvPr>
          <p:cNvSpPr/>
          <p:nvPr/>
        </p:nvSpPr>
        <p:spPr>
          <a:xfrm>
            <a:off x="268941" y="538542"/>
            <a:ext cx="1330853" cy="11873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0672;p86">
            <a:extLst>
              <a:ext uri="{FF2B5EF4-FFF2-40B4-BE49-F238E27FC236}">
                <a16:creationId xmlns:a16="http://schemas.microsoft.com/office/drawing/2014/main" id="{9855001C-36E6-41A2-9B92-EDBCAB321E5D}"/>
              </a:ext>
            </a:extLst>
          </p:cNvPr>
          <p:cNvGrpSpPr/>
          <p:nvPr/>
        </p:nvGrpSpPr>
        <p:grpSpPr>
          <a:xfrm>
            <a:off x="464357" y="696304"/>
            <a:ext cx="948937" cy="932700"/>
            <a:chOff x="1303537" y="1507281"/>
            <a:chExt cx="362939" cy="362677"/>
          </a:xfrm>
        </p:grpSpPr>
        <p:sp>
          <p:nvSpPr>
            <p:cNvPr id="159" name="Google Shape;10673;p86">
              <a:extLst>
                <a:ext uri="{FF2B5EF4-FFF2-40B4-BE49-F238E27FC236}">
                  <a16:creationId xmlns:a16="http://schemas.microsoft.com/office/drawing/2014/main" id="{51DCB810-8985-499A-92B7-4618B54B3ABE}"/>
                </a:ext>
              </a:extLst>
            </p:cNvPr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674;p86">
              <a:extLst>
                <a:ext uri="{FF2B5EF4-FFF2-40B4-BE49-F238E27FC236}">
                  <a16:creationId xmlns:a16="http://schemas.microsoft.com/office/drawing/2014/main" id="{7562D68D-EE05-4168-8399-523BA5FFC9A5}"/>
                </a:ext>
              </a:extLst>
            </p:cNvPr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675;p86">
              <a:extLst>
                <a:ext uri="{FF2B5EF4-FFF2-40B4-BE49-F238E27FC236}">
                  <a16:creationId xmlns:a16="http://schemas.microsoft.com/office/drawing/2014/main" id="{8FC25325-2992-4901-AAD7-35E817C5F301}"/>
                </a:ext>
              </a:extLst>
            </p:cNvPr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676;p86">
              <a:extLst>
                <a:ext uri="{FF2B5EF4-FFF2-40B4-BE49-F238E27FC236}">
                  <a16:creationId xmlns:a16="http://schemas.microsoft.com/office/drawing/2014/main" id="{8C99FD6A-9655-45E8-82B4-859098E23F2F}"/>
                </a:ext>
              </a:extLst>
            </p:cNvPr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677;p86">
              <a:extLst>
                <a:ext uri="{FF2B5EF4-FFF2-40B4-BE49-F238E27FC236}">
                  <a16:creationId xmlns:a16="http://schemas.microsoft.com/office/drawing/2014/main" id="{73A59E7E-6D5F-41B5-B4D6-AF84BDBB9284}"/>
                </a:ext>
              </a:extLst>
            </p:cNvPr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678;p86">
              <a:extLst>
                <a:ext uri="{FF2B5EF4-FFF2-40B4-BE49-F238E27FC236}">
                  <a16:creationId xmlns:a16="http://schemas.microsoft.com/office/drawing/2014/main" id="{8CA876A5-233B-436A-8C80-581F5C038E31}"/>
                </a:ext>
              </a:extLst>
            </p:cNvPr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679;p86">
              <a:extLst>
                <a:ext uri="{FF2B5EF4-FFF2-40B4-BE49-F238E27FC236}">
                  <a16:creationId xmlns:a16="http://schemas.microsoft.com/office/drawing/2014/main" id="{F4B37BB8-1BE9-400E-B926-96B2AA73CE52}"/>
                </a:ext>
              </a:extLst>
            </p:cNvPr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680;p86">
              <a:extLst>
                <a:ext uri="{FF2B5EF4-FFF2-40B4-BE49-F238E27FC236}">
                  <a16:creationId xmlns:a16="http://schemas.microsoft.com/office/drawing/2014/main" id="{2646A80D-B87D-45A1-BCE4-987366828BB9}"/>
                </a:ext>
              </a:extLst>
            </p:cNvPr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681;p86">
              <a:extLst>
                <a:ext uri="{FF2B5EF4-FFF2-40B4-BE49-F238E27FC236}">
                  <a16:creationId xmlns:a16="http://schemas.microsoft.com/office/drawing/2014/main" id="{DCE86365-89A2-47B9-B0AB-C7E0793ACE84}"/>
                </a:ext>
              </a:extLst>
            </p:cNvPr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682;p86">
              <a:extLst>
                <a:ext uri="{FF2B5EF4-FFF2-40B4-BE49-F238E27FC236}">
                  <a16:creationId xmlns:a16="http://schemas.microsoft.com/office/drawing/2014/main" id="{C6635F87-0EEE-446C-9B6E-51F5AFB65DBB}"/>
                </a:ext>
              </a:extLst>
            </p:cNvPr>
            <p:cNvSpPr/>
            <p:nvPr/>
          </p:nvSpPr>
          <p:spPr>
            <a:xfrm>
              <a:off x="1303537" y="1507281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683;p86">
              <a:extLst>
                <a:ext uri="{FF2B5EF4-FFF2-40B4-BE49-F238E27FC236}">
                  <a16:creationId xmlns:a16="http://schemas.microsoft.com/office/drawing/2014/main" id="{8E04D212-A906-4E71-BC6B-64F7AEA7B5E6}"/>
                </a:ext>
              </a:extLst>
            </p:cNvPr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569;p43">
            <a:extLst>
              <a:ext uri="{FF2B5EF4-FFF2-40B4-BE49-F238E27FC236}">
                <a16:creationId xmlns:a16="http://schemas.microsoft.com/office/drawing/2014/main" id="{446AC714-57E7-4F8A-9D76-EF289033584C}"/>
              </a:ext>
            </a:extLst>
          </p:cNvPr>
          <p:cNvSpPr/>
          <p:nvPr/>
        </p:nvSpPr>
        <p:spPr>
          <a:xfrm>
            <a:off x="4831330" y="1932967"/>
            <a:ext cx="1270746" cy="119312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" name="Google Shape;8513;p84">
            <a:extLst>
              <a:ext uri="{FF2B5EF4-FFF2-40B4-BE49-F238E27FC236}">
                <a16:creationId xmlns:a16="http://schemas.microsoft.com/office/drawing/2014/main" id="{2004E757-137D-412B-9C16-A87D3485AB0C}"/>
              </a:ext>
            </a:extLst>
          </p:cNvPr>
          <p:cNvGrpSpPr/>
          <p:nvPr/>
        </p:nvGrpSpPr>
        <p:grpSpPr>
          <a:xfrm>
            <a:off x="5218270" y="2123181"/>
            <a:ext cx="496865" cy="777363"/>
            <a:chOff x="2593102" y="2288778"/>
            <a:chExt cx="204663" cy="363007"/>
          </a:xfrm>
        </p:grpSpPr>
        <p:sp>
          <p:nvSpPr>
            <p:cNvPr id="172" name="Google Shape;8514;p84">
              <a:extLst>
                <a:ext uri="{FF2B5EF4-FFF2-40B4-BE49-F238E27FC236}">
                  <a16:creationId xmlns:a16="http://schemas.microsoft.com/office/drawing/2014/main" id="{E24BFA16-EA1E-4F6B-A61F-41FE6D0D748D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515;p84">
              <a:extLst>
                <a:ext uri="{FF2B5EF4-FFF2-40B4-BE49-F238E27FC236}">
                  <a16:creationId xmlns:a16="http://schemas.microsoft.com/office/drawing/2014/main" id="{C86235BD-19E3-4305-9583-4C5DC6B9B95E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8516;p84">
              <a:extLst>
                <a:ext uri="{FF2B5EF4-FFF2-40B4-BE49-F238E27FC236}">
                  <a16:creationId xmlns:a16="http://schemas.microsoft.com/office/drawing/2014/main" id="{C12E154F-FED6-49F7-87AC-03410697D495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517;p84">
              <a:extLst>
                <a:ext uri="{FF2B5EF4-FFF2-40B4-BE49-F238E27FC236}">
                  <a16:creationId xmlns:a16="http://schemas.microsoft.com/office/drawing/2014/main" id="{1C80358A-D955-41CC-BB2D-83D9AED9DEAA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518;p84">
              <a:extLst>
                <a:ext uri="{FF2B5EF4-FFF2-40B4-BE49-F238E27FC236}">
                  <a16:creationId xmlns:a16="http://schemas.microsoft.com/office/drawing/2014/main" id="{254688A8-6240-4895-A8E0-4EBE71CB9FD9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519;p84">
              <a:extLst>
                <a:ext uri="{FF2B5EF4-FFF2-40B4-BE49-F238E27FC236}">
                  <a16:creationId xmlns:a16="http://schemas.microsoft.com/office/drawing/2014/main" id="{7C5F1EFC-31BA-4602-9B74-1558FCE3901C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520;p84">
              <a:extLst>
                <a:ext uri="{FF2B5EF4-FFF2-40B4-BE49-F238E27FC236}">
                  <a16:creationId xmlns:a16="http://schemas.microsoft.com/office/drawing/2014/main" id="{F929469E-6F10-425A-9B66-3332788482D4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521;p84">
              <a:extLst>
                <a:ext uri="{FF2B5EF4-FFF2-40B4-BE49-F238E27FC236}">
                  <a16:creationId xmlns:a16="http://schemas.microsoft.com/office/drawing/2014/main" id="{E416B9FA-6A85-4651-B50A-F8D606209906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522;p84">
              <a:extLst>
                <a:ext uri="{FF2B5EF4-FFF2-40B4-BE49-F238E27FC236}">
                  <a16:creationId xmlns:a16="http://schemas.microsoft.com/office/drawing/2014/main" id="{7AC15784-10E8-45C0-A6B0-B61F4388464B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571;p43">
            <a:extLst>
              <a:ext uri="{FF2B5EF4-FFF2-40B4-BE49-F238E27FC236}">
                <a16:creationId xmlns:a16="http://schemas.microsoft.com/office/drawing/2014/main" id="{DF182C85-4D22-428C-AA7F-E697F88CEC91}"/>
              </a:ext>
            </a:extLst>
          </p:cNvPr>
          <p:cNvSpPr/>
          <p:nvPr/>
        </p:nvSpPr>
        <p:spPr>
          <a:xfrm>
            <a:off x="268940" y="3471718"/>
            <a:ext cx="1330853" cy="123134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0824;p86">
            <a:extLst>
              <a:ext uri="{FF2B5EF4-FFF2-40B4-BE49-F238E27FC236}">
                <a16:creationId xmlns:a16="http://schemas.microsoft.com/office/drawing/2014/main" id="{88CC7ED3-467C-49BF-8418-E03FF1588CBA}"/>
              </a:ext>
            </a:extLst>
          </p:cNvPr>
          <p:cNvGrpSpPr/>
          <p:nvPr/>
        </p:nvGrpSpPr>
        <p:grpSpPr>
          <a:xfrm>
            <a:off x="434937" y="3626295"/>
            <a:ext cx="997847" cy="902675"/>
            <a:chOff x="1749879" y="1970906"/>
            <a:chExt cx="364436" cy="364174"/>
          </a:xfrm>
        </p:grpSpPr>
        <p:sp>
          <p:nvSpPr>
            <p:cNvPr id="183" name="Google Shape;10825;p86">
              <a:extLst>
                <a:ext uri="{FF2B5EF4-FFF2-40B4-BE49-F238E27FC236}">
                  <a16:creationId xmlns:a16="http://schemas.microsoft.com/office/drawing/2014/main" id="{C766D8F3-FBB4-43B1-B7AD-649431A7E94C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826;p86">
              <a:extLst>
                <a:ext uri="{FF2B5EF4-FFF2-40B4-BE49-F238E27FC236}">
                  <a16:creationId xmlns:a16="http://schemas.microsoft.com/office/drawing/2014/main" id="{D80C0A34-675C-4FF4-B289-814715DFD602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827;p86">
              <a:extLst>
                <a:ext uri="{FF2B5EF4-FFF2-40B4-BE49-F238E27FC236}">
                  <a16:creationId xmlns:a16="http://schemas.microsoft.com/office/drawing/2014/main" id="{542F8581-EC03-4761-9065-8C9BA81278C7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828;p86">
              <a:extLst>
                <a:ext uri="{FF2B5EF4-FFF2-40B4-BE49-F238E27FC236}">
                  <a16:creationId xmlns:a16="http://schemas.microsoft.com/office/drawing/2014/main" id="{4B877050-2280-4162-9054-C20EB8FA7B2B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29;p86">
              <a:extLst>
                <a:ext uri="{FF2B5EF4-FFF2-40B4-BE49-F238E27FC236}">
                  <a16:creationId xmlns:a16="http://schemas.microsoft.com/office/drawing/2014/main" id="{1F36F605-A231-4379-810C-458FC3B9FFBA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830;p86">
              <a:extLst>
                <a:ext uri="{FF2B5EF4-FFF2-40B4-BE49-F238E27FC236}">
                  <a16:creationId xmlns:a16="http://schemas.microsoft.com/office/drawing/2014/main" id="{C23FA095-D3F6-4DED-B01A-FE57C71F283B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831;p86">
              <a:extLst>
                <a:ext uri="{FF2B5EF4-FFF2-40B4-BE49-F238E27FC236}">
                  <a16:creationId xmlns:a16="http://schemas.microsoft.com/office/drawing/2014/main" id="{1D473068-CB2E-4C54-AEEA-674E6F4DA408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832;p86">
              <a:extLst>
                <a:ext uri="{FF2B5EF4-FFF2-40B4-BE49-F238E27FC236}">
                  <a16:creationId xmlns:a16="http://schemas.microsoft.com/office/drawing/2014/main" id="{B8D5E098-9E02-4709-9F1F-67B99710EAC5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833;p86">
              <a:extLst>
                <a:ext uri="{FF2B5EF4-FFF2-40B4-BE49-F238E27FC236}">
                  <a16:creationId xmlns:a16="http://schemas.microsoft.com/office/drawing/2014/main" id="{9269D23F-3A43-49A7-A409-AA0D41F7BBE9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834;p86">
              <a:extLst>
                <a:ext uri="{FF2B5EF4-FFF2-40B4-BE49-F238E27FC236}">
                  <a16:creationId xmlns:a16="http://schemas.microsoft.com/office/drawing/2014/main" id="{A2A75AEB-22B5-4B2B-B240-C7A909945CB1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835;p86">
              <a:extLst>
                <a:ext uri="{FF2B5EF4-FFF2-40B4-BE49-F238E27FC236}">
                  <a16:creationId xmlns:a16="http://schemas.microsoft.com/office/drawing/2014/main" id="{AEFB8302-3185-4696-A4E9-E29F51342C01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836;p86">
              <a:extLst>
                <a:ext uri="{FF2B5EF4-FFF2-40B4-BE49-F238E27FC236}">
                  <a16:creationId xmlns:a16="http://schemas.microsoft.com/office/drawing/2014/main" id="{6E2BFA3E-54F6-492C-9A04-7EB3C6162CBC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837;p86">
              <a:extLst>
                <a:ext uri="{FF2B5EF4-FFF2-40B4-BE49-F238E27FC236}">
                  <a16:creationId xmlns:a16="http://schemas.microsoft.com/office/drawing/2014/main" id="{AE8E8C02-D5B2-4ACD-BDF5-E9A97952A57D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838;p86">
              <a:extLst>
                <a:ext uri="{FF2B5EF4-FFF2-40B4-BE49-F238E27FC236}">
                  <a16:creationId xmlns:a16="http://schemas.microsoft.com/office/drawing/2014/main" id="{55C54F81-AE77-45DE-BFEE-70337DF54D0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72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2"/>
          <p:cNvGrpSpPr/>
          <p:nvPr/>
        </p:nvGrpSpPr>
        <p:grpSpPr>
          <a:xfrm>
            <a:off x="330025" y="1763870"/>
            <a:ext cx="3762703" cy="1615759"/>
            <a:chOff x="2352600" y="1121102"/>
            <a:chExt cx="4438800" cy="2448000"/>
          </a:xfrm>
        </p:grpSpPr>
        <p:sp>
          <p:nvSpPr>
            <p:cNvPr id="1845" name="Google Shape;1845;p62"/>
            <p:cNvSpPr/>
            <p:nvPr/>
          </p:nvSpPr>
          <p:spPr>
            <a:xfrm>
              <a:off x="2352600" y="1121102"/>
              <a:ext cx="4438800" cy="24480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46" name="Google Shape;1846;p62"/>
            <p:cNvGrpSpPr/>
            <p:nvPr/>
          </p:nvGrpSpPr>
          <p:grpSpPr>
            <a:xfrm>
              <a:off x="6210312" y="1273520"/>
              <a:ext cx="420286" cy="106769"/>
              <a:chOff x="2098350" y="467225"/>
              <a:chExt cx="817200" cy="207600"/>
            </a:xfrm>
          </p:grpSpPr>
          <p:sp>
            <p:nvSpPr>
              <p:cNvPr id="1847" name="Google Shape;1847;p6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0" name="Google Shape;1850;p62"/>
            <p:cNvGrpSpPr/>
            <p:nvPr/>
          </p:nvGrpSpPr>
          <p:grpSpPr>
            <a:xfrm>
              <a:off x="6395564" y="3251634"/>
              <a:ext cx="395836" cy="317468"/>
              <a:chOff x="7773503" y="3987878"/>
              <a:chExt cx="395836" cy="317468"/>
            </a:xfrm>
          </p:grpSpPr>
          <p:sp>
            <p:nvSpPr>
              <p:cNvPr id="1851" name="Google Shape;1851;p6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5" name="Google Shape;1855;p62"/>
          <p:cNvSpPr txBox="1">
            <a:spLocks noGrp="1"/>
          </p:cNvSpPr>
          <p:nvPr>
            <p:ph type="title"/>
          </p:nvPr>
        </p:nvSpPr>
        <p:spPr>
          <a:xfrm>
            <a:off x="-322424" y="203554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</a:rPr>
              <a:t>Methodology (Agile)</a:t>
            </a:r>
            <a:endParaRPr sz="28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5C105-9C7F-4FDC-9049-0D8E6FEE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25" y="813380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MVP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Registration and login via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Search for any type of product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or saving a product in your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an item to the cart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Buy product</a:t>
            </a:r>
            <a:endParaRPr lang="kk-KZ" sz="3200" dirty="0"/>
          </a:p>
        </p:txBody>
      </p:sp>
    </p:spTree>
    <p:extLst>
      <p:ext uri="{BB962C8B-B14F-4D97-AF65-F5344CB8AC3E}">
        <p14:creationId xmlns:p14="http://schemas.microsoft.com/office/powerpoint/2010/main" val="124995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User stories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A023F8-F925-4F46-A86C-BB4216F9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241"/>
            <a:ext cx="9144000" cy="39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Roadmap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E0085-C7D7-4DF6-A9D8-A1943BD0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95"/>
            <a:ext cx="9144000" cy="3267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295</Words>
  <Application>Microsoft Office PowerPoint</Application>
  <PresentationFormat>Экран (16:9)</PresentationFormat>
  <Paragraphs>61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Roboto Condensed Light</vt:lpstr>
      <vt:lpstr>Arial</vt:lpstr>
      <vt:lpstr>Raleway ExtraBold</vt:lpstr>
      <vt:lpstr>urw-din</vt:lpstr>
      <vt:lpstr>Nunito Light</vt:lpstr>
      <vt:lpstr>Bebas Neue</vt:lpstr>
      <vt:lpstr>Barlow</vt:lpstr>
      <vt:lpstr>Dark &amp; Colorful Interface for Business by Slidesgo</vt:lpstr>
      <vt:lpstr>E-bazar.net Marketplace</vt:lpstr>
      <vt:lpstr>Short description about E-bazar.net</vt:lpstr>
      <vt:lpstr>Goals</vt:lpstr>
      <vt:lpstr>About us</vt:lpstr>
      <vt:lpstr>Madikhan Sadykov</vt:lpstr>
      <vt:lpstr>Methodology (Agile)</vt:lpstr>
      <vt:lpstr>MVP</vt:lpstr>
      <vt:lpstr>User stories</vt:lpstr>
      <vt:lpstr>Roadmap</vt:lpstr>
      <vt:lpstr>Презентация PowerPoint</vt:lpstr>
      <vt:lpstr>Презентация PowerPoint</vt:lpstr>
      <vt:lpstr>Презентация PowerPoint</vt:lpstr>
      <vt:lpstr>Result </vt:lpstr>
      <vt:lpstr>Weekly meetings</vt:lpstr>
      <vt:lpstr>Презентация PowerPoint</vt:lpstr>
      <vt:lpstr>Risk tasks </vt:lpstr>
      <vt:lpstr>Презентация PowerPoint</vt:lpstr>
      <vt:lpstr>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E-bazar Analogue of Amazon</dc:title>
  <dc:creator>admin</dc:creator>
  <cp:lastModifiedBy>Абдул-Мади Ерканат</cp:lastModifiedBy>
  <cp:revision>17</cp:revision>
  <dcterms:modified xsi:type="dcterms:W3CDTF">2022-05-11T06:21:28Z</dcterms:modified>
</cp:coreProperties>
</file>